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5" r:id="rId9"/>
    <p:sldId id="267" r:id="rId10"/>
    <p:sldId id="266" r:id="rId11"/>
    <p:sldId id="268" r:id="rId12"/>
    <p:sldId id="269" r:id="rId13"/>
    <p:sldId id="270" r:id="rId14"/>
    <p:sldId id="271" r:id="rId15"/>
    <p:sldId id="272" r:id="rId16"/>
    <p:sldId id="273" r:id="rId17"/>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MX"/>
          </a:p>
        </p:txBody>
      </p:sp>
      <p:sp>
        <p:nvSpPr>
          <p:cNvPr id="4" name="Marcador de fecha 3"/>
          <p:cNvSpPr>
            <a:spLocks noGrp="1"/>
          </p:cNvSpPr>
          <p:nvPr>
            <p:ph type="dt" sz="half" idx="10"/>
          </p:nvPr>
        </p:nvSpPr>
        <p:spPr/>
        <p:txBody>
          <a:bodyPr/>
          <a:lstStyle/>
          <a:p>
            <a:fld id="{CEDD8710-3A56-4852-85E3-828092723F44}" type="datetimeFigureOut">
              <a:rPr lang="es-MX" smtClean="0"/>
              <a:t>16/09/2014</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772EDC28-FE30-48A8-88E7-9674CD99B6D5}" type="slidenum">
              <a:rPr lang="es-MX" smtClean="0"/>
              <a:t>‹Nº›</a:t>
            </a:fld>
            <a:endParaRPr lang="es-MX"/>
          </a:p>
        </p:txBody>
      </p:sp>
    </p:spTree>
    <p:extLst>
      <p:ext uri="{BB962C8B-B14F-4D97-AF65-F5344CB8AC3E}">
        <p14:creationId xmlns:p14="http://schemas.microsoft.com/office/powerpoint/2010/main" val="162439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CEDD8710-3A56-4852-85E3-828092723F44}" type="datetimeFigureOut">
              <a:rPr lang="es-MX" smtClean="0"/>
              <a:t>16/09/2014</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772EDC28-FE30-48A8-88E7-9674CD99B6D5}" type="slidenum">
              <a:rPr lang="es-MX" smtClean="0"/>
              <a:t>‹Nº›</a:t>
            </a:fld>
            <a:endParaRPr lang="es-MX"/>
          </a:p>
        </p:txBody>
      </p:sp>
    </p:spTree>
    <p:extLst>
      <p:ext uri="{BB962C8B-B14F-4D97-AF65-F5344CB8AC3E}">
        <p14:creationId xmlns:p14="http://schemas.microsoft.com/office/powerpoint/2010/main" val="865741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CEDD8710-3A56-4852-85E3-828092723F44}" type="datetimeFigureOut">
              <a:rPr lang="es-MX" smtClean="0"/>
              <a:t>16/09/2014</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772EDC28-FE30-48A8-88E7-9674CD99B6D5}" type="slidenum">
              <a:rPr lang="es-MX" smtClean="0"/>
              <a:t>‹Nº›</a:t>
            </a:fld>
            <a:endParaRPr lang="es-MX"/>
          </a:p>
        </p:txBody>
      </p:sp>
    </p:spTree>
    <p:extLst>
      <p:ext uri="{BB962C8B-B14F-4D97-AF65-F5344CB8AC3E}">
        <p14:creationId xmlns:p14="http://schemas.microsoft.com/office/powerpoint/2010/main" val="2616939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CEDD8710-3A56-4852-85E3-828092723F44}" type="datetimeFigureOut">
              <a:rPr lang="es-MX" smtClean="0"/>
              <a:t>16/09/2014</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772EDC28-FE30-48A8-88E7-9674CD99B6D5}" type="slidenum">
              <a:rPr lang="es-MX" smtClean="0"/>
              <a:t>‹Nº›</a:t>
            </a:fld>
            <a:endParaRPr lang="es-MX"/>
          </a:p>
        </p:txBody>
      </p:sp>
    </p:spTree>
    <p:extLst>
      <p:ext uri="{BB962C8B-B14F-4D97-AF65-F5344CB8AC3E}">
        <p14:creationId xmlns:p14="http://schemas.microsoft.com/office/powerpoint/2010/main" val="2236134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CEDD8710-3A56-4852-85E3-828092723F44}" type="datetimeFigureOut">
              <a:rPr lang="es-MX" smtClean="0"/>
              <a:t>16/09/2014</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772EDC28-FE30-48A8-88E7-9674CD99B6D5}" type="slidenum">
              <a:rPr lang="es-MX" smtClean="0"/>
              <a:t>‹Nº›</a:t>
            </a:fld>
            <a:endParaRPr lang="es-MX"/>
          </a:p>
        </p:txBody>
      </p:sp>
    </p:spTree>
    <p:extLst>
      <p:ext uri="{BB962C8B-B14F-4D97-AF65-F5344CB8AC3E}">
        <p14:creationId xmlns:p14="http://schemas.microsoft.com/office/powerpoint/2010/main" val="1471150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CEDD8710-3A56-4852-85E3-828092723F44}" type="datetimeFigureOut">
              <a:rPr lang="es-MX" smtClean="0"/>
              <a:t>16/09/2014</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772EDC28-FE30-48A8-88E7-9674CD99B6D5}" type="slidenum">
              <a:rPr lang="es-MX" smtClean="0"/>
              <a:t>‹Nº›</a:t>
            </a:fld>
            <a:endParaRPr lang="es-MX"/>
          </a:p>
        </p:txBody>
      </p:sp>
    </p:spTree>
    <p:extLst>
      <p:ext uri="{BB962C8B-B14F-4D97-AF65-F5344CB8AC3E}">
        <p14:creationId xmlns:p14="http://schemas.microsoft.com/office/powerpoint/2010/main" val="3070018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CEDD8710-3A56-4852-85E3-828092723F44}" type="datetimeFigureOut">
              <a:rPr lang="es-MX" smtClean="0"/>
              <a:t>16/09/2014</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772EDC28-FE30-48A8-88E7-9674CD99B6D5}" type="slidenum">
              <a:rPr lang="es-MX" smtClean="0"/>
              <a:t>‹Nº›</a:t>
            </a:fld>
            <a:endParaRPr lang="es-MX"/>
          </a:p>
        </p:txBody>
      </p:sp>
    </p:spTree>
    <p:extLst>
      <p:ext uri="{BB962C8B-B14F-4D97-AF65-F5344CB8AC3E}">
        <p14:creationId xmlns:p14="http://schemas.microsoft.com/office/powerpoint/2010/main" val="3732629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CEDD8710-3A56-4852-85E3-828092723F44}" type="datetimeFigureOut">
              <a:rPr lang="es-MX" smtClean="0"/>
              <a:t>16/09/2014</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772EDC28-FE30-48A8-88E7-9674CD99B6D5}" type="slidenum">
              <a:rPr lang="es-MX" smtClean="0"/>
              <a:t>‹Nº›</a:t>
            </a:fld>
            <a:endParaRPr lang="es-MX"/>
          </a:p>
        </p:txBody>
      </p:sp>
    </p:spTree>
    <p:extLst>
      <p:ext uri="{BB962C8B-B14F-4D97-AF65-F5344CB8AC3E}">
        <p14:creationId xmlns:p14="http://schemas.microsoft.com/office/powerpoint/2010/main" val="3506643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CEDD8710-3A56-4852-85E3-828092723F44}" type="datetimeFigureOut">
              <a:rPr lang="es-MX" smtClean="0"/>
              <a:t>16/09/2014</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772EDC28-FE30-48A8-88E7-9674CD99B6D5}" type="slidenum">
              <a:rPr lang="es-MX" smtClean="0"/>
              <a:t>‹Nº›</a:t>
            </a:fld>
            <a:endParaRPr lang="es-MX"/>
          </a:p>
        </p:txBody>
      </p:sp>
    </p:spTree>
    <p:extLst>
      <p:ext uri="{BB962C8B-B14F-4D97-AF65-F5344CB8AC3E}">
        <p14:creationId xmlns:p14="http://schemas.microsoft.com/office/powerpoint/2010/main" val="3852620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CEDD8710-3A56-4852-85E3-828092723F44}" type="datetimeFigureOut">
              <a:rPr lang="es-MX" smtClean="0"/>
              <a:t>16/09/2014</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772EDC28-FE30-48A8-88E7-9674CD99B6D5}" type="slidenum">
              <a:rPr lang="es-MX" smtClean="0"/>
              <a:t>‹Nº›</a:t>
            </a:fld>
            <a:endParaRPr lang="es-MX"/>
          </a:p>
        </p:txBody>
      </p:sp>
    </p:spTree>
    <p:extLst>
      <p:ext uri="{BB962C8B-B14F-4D97-AF65-F5344CB8AC3E}">
        <p14:creationId xmlns:p14="http://schemas.microsoft.com/office/powerpoint/2010/main" val="3195935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CEDD8710-3A56-4852-85E3-828092723F44}" type="datetimeFigureOut">
              <a:rPr lang="es-MX" smtClean="0"/>
              <a:t>16/09/2014</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772EDC28-FE30-48A8-88E7-9674CD99B6D5}" type="slidenum">
              <a:rPr lang="es-MX" smtClean="0"/>
              <a:t>‹Nº›</a:t>
            </a:fld>
            <a:endParaRPr lang="es-MX"/>
          </a:p>
        </p:txBody>
      </p:sp>
    </p:spTree>
    <p:extLst>
      <p:ext uri="{BB962C8B-B14F-4D97-AF65-F5344CB8AC3E}">
        <p14:creationId xmlns:p14="http://schemas.microsoft.com/office/powerpoint/2010/main" val="1256758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DD8710-3A56-4852-85E3-828092723F44}" type="datetimeFigureOut">
              <a:rPr lang="es-MX" smtClean="0"/>
              <a:t>16/09/2014</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2EDC28-FE30-48A8-88E7-9674CD99B6D5}" type="slidenum">
              <a:rPr lang="es-MX" smtClean="0"/>
              <a:t>‹Nº›</a:t>
            </a:fld>
            <a:endParaRPr lang="es-MX"/>
          </a:p>
        </p:txBody>
      </p:sp>
    </p:spTree>
    <p:extLst>
      <p:ext uri="{BB962C8B-B14F-4D97-AF65-F5344CB8AC3E}">
        <p14:creationId xmlns:p14="http://schemas.microsoft.com/office/powerpoint/2010/main" val="19479992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a:t>¿Qué es la nube?</a:t>
            </a:r>
            <a:br>
              <a:rPr lang="es-MX" b="1" dirty="0"/>
            </a:br>
            <a:endParaRPr lang="es-MX" dirty="0"/>
          </a:p>
        </p:txBody>
      </p:sp>
      <p:sp>
        <p:nvSpPr>
          <p:cNvPr id="3" name="Marcador de contenido 2"/>
          <p:cNvSpPr>
            <a:spLocks noGrp="1"/>
          </p:cNvSpPr>
          <p:nvPr>
            <p:ph idx="1"/>
          </p:nvPr>
        </p:nvSpPr>
        <p:spPr>
          <a:xfrm>
            <a:off x="5525037" y="1463382"/>
            <a:ext cx="5828763" cy="4351338"/>
          </a:xfrm>
        </p:spPr>
        <p:txBody>
          <a:bodyPr/>
          <a:lstStyle/>
          <a:p>
            <a:r>
              <a:rPr lang="es-MX" dirty="0"/>
              <a:t>Referencias a "</a:t>
            </a:r>
            <a:r>
              <a:rPr lang="es-MX" b="1" dirty="0"/>
              <a:t>la nube</a:t>
            </a:r>
            <a:r>
              <a:rPr lang="es-MX" dirty="0"/>
              <a:t>" -</a:t>
            </a:r>
            <a:r>
              <a:rPr lang="es-MX" i="1" dirty="0" err="1"/>
              <a:t>the</a:t>
            </a:r>
            <a:r>
              <a:rPr lang="es-MX" i="1" dirty="0"/>
              <a:t> </a:t>
            </a:r>
            <a:r>
              <a:rPr lang="es-MX" i="1" dirty="0" err="1"/>
              <a:t>Cloud</a:t>
            </a:r>
            <a:r>
              <a:rPr lang="es-MX" dirty="0" err="1"/>
              <a:t>en</a:t>
            </a:r>
            <a:r>
              <a:rPr lang="es-MX" dirty="0"/>
              <a:t> inglés- soy muy comunes en el mundo de Internet. En realidad la nube es una metáfora empleada para hacer referencia a servicios que se utilizan a través de Internet.</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645" y="1463382"/>
            <a:ext cx="3810000" cy="4762500"/>
          </a:xfrm>
          <a:prstGeom prst="rect">
            <a:avLst/>
          </a:prstGeom>
        </p:spPr>
      </p:pic>
    </p:spTree>
    <p:extLst>
      <p:ext uri="{BB962C8B-B14F-4D97-AF65-F5344CB8AC3E}">
        <p14:creationId xmlns:p14="http://schemas.microsoft.com/office/powerpoint/2010/main" val="3137817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smtClean="0"/>
              <a:t>¿Qué es la nube?</a:t>
            </a:r>
            <a:br>
              <a:rPr lang="es-MX" b="1" dirty="0" smtClean="0"/>
            </a:br>
            <a:endParaRPr lang="es-MX" dirty="0"/>
          </a:p>
        </p:txBody>
      </p:sp>
      <p:sp>
        <p:nvSpPr>
          <p:cNvPr id="3" name="Marcador de contenido 2"/>
          <p:cNvSpPr>
            <a:spLocks noGrp="1"/>
          </p:cNvSpPr>
          <p:nvPr>
            <p:ph idx="1"/>
          </p:nvPr>
        </p:nvSpPr>
        <p:spPr>
          <a:xfrm>
            <a:off x="838200" y="1825625"/>
            <a:ext cx="5639873" cy="4351338"/>
          </a:xfrm>
        </p:spPr>
        <p:txBody>
          <a:bodyPr>
            <a:normAutofit lnSpcReduction="10000"/>
          </a:bodyPr>
          <a:lstStyle/>
          <a:p>
            <a:r>
              <a:rPr lang="es-MX" dirty="0"/>
              <a:t>Antes del concepto de la nube, el procesamiento y almacenamiento de datos se hacían en tu computadora; en cambio, </a:t>
            </a:r>
            <a:r>
              <a:rPr lang="es-MX" b="1" dirty="0"/>
              <a:t>computación en la nube</a:t>
            </a:r>
            <a:r>
              <a:rPr lang="es-MX" dirty="0"/>
              <a:t> -</a:t>
            </a:r>
            <a:r>
              <a:rPr lang="es-MX" i="1" dirty="0" err="1"/>
              <a:t>cloud</a:t>
            </a:r>
            <a:r>
              <a:rPr lang="es-MX" i="1" dirty="0"/>
              <a:t> </a:t>
            </a:r>
            <a:r>
              <a:rPr lang="es-MX" i="1" dirty="0" err="1"/>
              <a:t>computing</a:t>
            </a:r>
            <a:r>
              <a:rPr lang="es-MX" dirty="0"/>
              <a:t> en inglés- permite una separación funcional entre los recursos que se utilizan y los recursos de tu computadora, esto es: se utilizan recursos en un lugar remoto y que se acceden por Internet.</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2620" y="1690688"/>
            <a:ext cx="4885386" cy="3664040"/>
          </a:xfrm>
          <a:prstGeom prst="rect">
            <a:avLst/>
          </a:prstGeom>
        </p:spPr>
      </p:pic>
    </p:spTree>
    <p:extLst>
      <p:ext uri="{BB962C8B-B14F-4D97-AF65-F5344CB8AC3E}">
        <p14:creationId xmlns:p14="http://schemas.microsoft.com/office/powerpoint/2010/main" val="4184973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pPr fontAlgn="base"/>
            <a:r>
              <a:rPr lang="es-MX" dirty="0"/>
              <a:t>Todo lo que ocurre dentro de la nube es totalmente transparente para ti y no necesitas conocimiento técnico para utilizarla</a:t>
            </a:r>
            <a:r>
              <a:rPr lang="es-MX" dirty="0" smtClean="0"/>
              <a:t>.</a:t>
            </a:r>
          </a:p>
          <a:p>
            <a:pPr marL="0" indent="0" fontAlgn="base">
              <a:buNone/>
            </a:pPr>
            <a:endParaRPr lang="es-MX" dirty="0"/>
          </a:p>
          <a:p>
            <a:pPr fontAlgn="base"/>
            <a:r>
              <a:rPr lang="es-MX" dirty="0"/>
              <a:t>El término </a:t>
            </a:r>
            <a:r>
              <a:rPr lang="es-MX" b="1" dirty="0"/>
              <a:t>software como </a:t>
            </a:r>
            <a:r>
              <a:rPr lang="es-MX" b="1" dirty="0" smtClean="0"/>
              <a:t>servicio</a:t>
            </a:r>
            <a:r>
              <a:rPr lang="es-MX" dirty="0"/>
              <a:t> -</a:t>
            </a:r>
            <a:r>
              <a:rPr lang="es-MX" i="1" dirty="0"/>
              <a:t>software as a </a:t>
            </a:r>
            <a:r>
              <a:rPr lang="es-MX" i="1" dirty="0" err="1"/>
              <a:t>service</a:t>
            </a:r>
            <a:r>
              <a:rPr lang="es-MX" dirty="0"/>
              <a:t> en inglés, </a:t>
            </a:r>
            <a:r>
              <a:rPr lang="es-MX" dirty="0" smtClean="0"/>
              <a:t>abreviado </a:t>
            </a:r>
            <a:r>
              <a:rPr lang="es-MX" b="1" dirty="0" err="1" smtClean="0"/>
              <a:t>SaaS</a:t>
            </a:r>
            <a:r>
              <a:rPr lang="es-MX" dirty="0" smtClean="0"/>
              <a:t>- </a:t>
            </a:r>
            <a:r>
              <a:rPr lang="es-MX" dirty="0"/>
              <a:t>es utilizado también para referirse a programas que se ofrecen mediante la nube.</a:t>
            </a:r>
          </a:p>
          <a:p>
            <a:endParaRPr lang="es-MX" dirty="0"/>
          </a:p>
        </p:txBody>
      </p:sp>
    </p:spTree>
    <p:extLst>
      <p:ext uri="{BB962C8B-B14F-4D97-AF65-F5344CB8AC3E}">
        <p14:creationId xmlns:p14="http://schemas.microsoft.com/office/powerpoint/2010/main" val="207125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a:t>¿Cuándo se está usando la nube?</a:t>
            </a:r>
            <a:br>
              <a:rPr lang="es-MX" b="1" dirty="0"/>
            </a:br>
            <a:endParaRPr lang="es-MX" dirty="0"/>
          </a:p>
        </p:txBody>
      </p:sp>
      <p:sp>
        <p:nvSpPr>
          <p:cNvPr id="3" name="Marcador de contenido 2"/>
          <p:cNvSpPr>
            <a:spLocks noGrp="1"/>
          </p:cNvSpPr>
          <p:nvPr>
            <p:ph idx="1"/>
          </p:nvPr>
        </p:nvSpPr>
        <p:spPr/>
        <p:txBody>
          <a:bodyPr/>
          <a:lstStyle/>
          <a:p>
            <a:pPr fontAlgn="base"/>
            <a:r>
              <a:rPr lang="es-MX" dirty="0"/>
              <a:t>Sin que te des cuenta estás haciendo uso de servicios en la nube continuamente. Un ejemplo típico es usar una página web para acceder a una cuenta de correo </a:t>
            </a:r>
            <a:r>
              <a:rPr lang="es-MX" dirty="0" smtClean="0"/>
              <a:t>en </a:t>
            </a:r>
            <a:r>
              <a:rPr lang="es-MX" b="1" dirty="0" smtClean="0"/>
              <a:t>Google</a:t>
            </a:r>
            <a:r>
              <a:rPr lang="es-MX" dirty="0"/>
              <a:t>, </a:t>
            </a:r>
            <a:r>
              <a:rPr lang="es-MX" b="1" dirty="0"/>
              <a:t>Hotmail</a:t>
            </a:r>
            <a:r>
              <a:rPr lang="es-MX" dirty="0"/>
              <a:t>, o </a:t>
            </a:r>
            <a:r>
              <a:rPr lang="es-MX" b="1" dirty="0" err="1"/>
              <a:t>Yahoo</a:t>
            </a:r>
            <a:r>
              <a:rPr lang="es-MX" dirty="0"/>
              <a:t>, por mencionar unos cuantos</a:t>
            </a:r>
            <a:r>
              <a:rPr lang="es-MX" dirty="0" smtClean="0"/>
              <a:t>.</a:t>
            </a:r>
          </a:p>
          <a:p>
            <a:pPr fontAlgn="base"/>
            <a:endParaRPr lang="es-MX" dirty="0"/>
          </a:p>
          <a:p>
            <a:pPr fontAlgn="base"/>
            <a:r>
              <a:rPr lang="es-MX" dirty="0"/>
              <a:t>Otra forma de ver a la nube es como una conexión a un servicio que ofrece poder de cómputo y procesamiento, análogo a servicios como luz y agua, donde una casa no requiere de generadores de luz o bombas de agua para consumirlos.</a:t>
            </a:r>
          </a:p>
          <a:p>
            <a:endParaRPr lang="es-MX" dirty="0"/>
          </a:p>
        </p:txBody>
      </p:sp>
    </p:spTree>
    <p:extLst>
      <p:ext uri="{BB962C8B-B14F-4D97-AF65-F5344CB8AC3E}">
        <p14:creationId xmlns:p14="http://schemas.microsoft.com/office/powerpoint/2010/main" val="2213586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09411" y="344555"/>
            <a:ext cx="10515600" cy="4351338"/>
          </a:xfrm>
        </p:spPr>
        <p:txBody>
          <a:bodyPr/>
          <a:lstStyle/>
          <a:p>
            <a:r>
              <a:rPr lang="es-MX" dirty="0"/>
              <a:t>Siendo así, puedes ver a la nube como todos los servicios para música, películas, fotos, juegos, procesadores de palabras, etc., servicios a los que puedes acceder independientemente de la computadora o dispositivo que estés usando</a:t>
            </a:r>
            <a:r>
              <a:rPr lang="es-MX" dirty="0" smtClean="0"/>
              <a:t>.</a:t>
            </a:r>
          </a:p>
          <a:p>
            <a:endParaRPr lang="es-MX" dirty="0"/>
          </a:p>
          <a:p>
            <a:r>
              <a:rPr lang="es-MX" b="1" dirty="0"/>
              <a:t>YouTube</a:t>
            </a:r>
            <a:r>
              <a:rPr lang="es-MX" dirty="0"/>
              <a:t> es otro ejemplo: es un servicio que está en la nube, ya que el almacenamiento de los vídeos se hace en un servidor remoto, lejos de tu computadora.</a:t>
            </a:r>
          </a:p>
          <a:p>
            <a:endParaRPr lang="es-MX"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9711" y="4029275"/>
            <a:ext cx="5715000" cy="2714625"/>
          </a:xfrm>
          <a:prstGeom prst="rect">
            <a:avLst/>
          </a:prstGeom>
        </p:spPr>
      </p:pic>
    </p:spTree>
    <p:extLst>
      <p:ext uri="{BB962C8B-B14F-4D97-AF65-F5344CB8AC3E}">
        <p14:creationId xmlns:p14="http://schemas.microsoft.com/office/powerpoint/2010/main" val="421102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489397"/>
            <a:ext cx="10515600" cy="5687566"/>
          </a:xfrm>
        </p:spPr>
        <p:txBody>
          <a:bodyPr>
            <a:normAutofit/>
          </a:bodyPr>
          <a:lstStyle/>
          <a:p>
            <a:r>
              <a:rPr lang="es-MX" dirty="0"/>
              <a:t>A medida que la computación en la nube es cada vez más una tendencia en el mercado empresarial, se crean herramientas, soluciones y alternativas cada vez más diversas y diferentes entre sí. </a:t>
            </a:r>
            <a:endParaRPr lang="es-MX" dirty="0" smtClean="0"/>
          </a:p>
          <a:p>
            <a:endParaRPr lang="es-MX" dirty="0" smtClean="0"/>
          </a:p>
          <a:p>
            <a:endParaRPr lang="es-MX" dirty="0"/>
          </a:p>
          <a:p>
            <a:endParaRPr lang="es-MX" dirty="0" smtClean="0"/>
          </a:p>
          <a:p>
            <a:endParaRPr lang="es-MX" dirty="0"/>
          </a:p>
          <a:p>
            <a:endParaRPr lang="es-MX" dirty="0" smtClean="0"/>
          </a:p>
          <a:p>
            <a:endParaRPr lang="es-MX" dirty="0" smtClean="0"/>
          </a:p>
          <a:p>
            <a:r>
              <a:rPr lang="es-MX" dirty="0" smtClean="0"/>
              <a:t>La </a:t>
            </a:r>
            <a:r>
              <a:rPr lang="es-MX" dirty="0"/>
              <a:t>llamada nube privada por ejemplo, es la que se basa en tecnología de computación en la nube tradicional, pero con el diferencial de que es un modelo utilizado por una sola </a:t>
            </a:r>
            <a:r>
              <a:rPr lang="es-MX" dirty="0" smtClean="0"/>
              <a:t>organización.</a:t>
            </a:r>
            <a:endParaRPr lang="es-MX"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287" y="2143763"/>
            <a:ext cx="10639425" cy="2095500"/>
          </a:xfrm>
          <a:prstGeom prst="rect">
            <a:avLst/>
          </a:prstGeom>
        </p:spPr>
      </p:pic>
    </p:spTree>
    <p:extLst>
      <p:ext uri="{BB962C8B-B14F-4D97-AF65-F5344CB8AC3E}">
        <p14:creationId xmlns:p14="http://schemas.microsoft.com/office/powerpoint/2010/main" val="3058297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smtClean="0"/>
              <a:t>Nube Privada</a:t>
            </a:r>
            <a:endParaRPr lang="es-MX" b="1" dirty="0"/>
          </a:p>
        </p:txBody>
      </p:sp>
      <p:sp>
        <p:nvSpPr>
          <p:cNvPr id="3" name="Marcador de contenido 2"/>
          <p:cNvSpPr>
            <a:spLocks noGrp="1"/>
          </p:cNvSpPr>
          <p:nvPr>
            <p:ph idx="1"/>
          </p:nvPr>
        </p:nvSpPr>
        <p:spPr>
          <a:xfrm>
            <a:off x="838200" y="1825625"/>
            <a:ext cx="6206544" cy="4351338"/>
          </a:xfrm>
        </p:spPr>
        <p:txBody>
          <a:bodyPr>
            <a:normAutofit lnSpcReduction="10000"/>
          </a:bodyPr>
          <a:lstStyle/>
          <a:p>
            <a:r>
              <a:rPr lang="es-MX" dirty="0"/>
              <a:t>en otras palabras, es la nube que una empresa lleva a cabo con sus propios recursos (máquinas, redes, almacenamiento, centros de datos, </a:t>
            </a:r>
            <a:r>
              <a:rPr lang="es-MX" dirty="0" err="1"/>
              <a:t>etc</a:t>
            </a:r>
            <a:r>
              <a:rPr lang="es-MX" dirty="0"/>
              <a:t>) y lo entrega al cliente para su uso. Sin embargo, existen proveedores de computación en la nube con modelo privado, quienes tienen poca capacidad de almacenamiento y el acceso a las mismas es más costoso ya que es un proveedor pequeño comparado con los que ofrecen nube pública.</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1712" y="1699531"/>
            <a:ext cx="5026177" cy="3195835"/>
          </a:xfrm>
          <a:prstGeom prst="rect">
            <a:avLst/>
          </a:prstGeom>
        </p:spPr>
      </p:pic>
    </p:spTree>
    <p:extLst>
      <p:ext uri="{BB962C8B-B14F-4D97-AF65-F5344CB8AC3E}">
        <p14:creationId xmlns:p14="http://schemas.microsoft.com/office/powerpoint/2010/main" val="3843280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smtClean="0"/>
              <a:t>Nube Publica</a:t>
            </a:r>
            <a:endParaRPr lang="es-MX" b="1" dirty="0"/>
          </a:p>
        </p:txBody>
      </p:sp>
      <p:sp>
        <p:nvSpPr>
          <p:cNvPr id="3" name="Marcador de contenido 2"/>
          <p:cNvSpPr>
            <a:spLocks noGrp="1"/>
          </p:cNvSpPr>
          <p:nvPr>
            <p:ph idx="1"/>
          </p:nvPr>
        </p:nvSpPr>
        <p:spPr>
          <a:xfrm>
            <a:off x="838200" y="1825625"/>
            <a:ext cx="6206544" cy="4351338"/>
          </a:xfrm>
        </p:spPr>
        <p:txBody>
          <a:bodyPr>
            <a:normAutofit/>
          </a:bodyPr>
          <a:lstStyle/>
          <a:p>
            <a:r>
              <a:rPr lang="es-MX" dirty="0"/>
              <a:t>La nube pública en cambio, implementa la computación en la nube para múltiples organizaciones y estas utilizan no sólo un único conjunto de redes y máquinas, sino de almacenamiento, procesamiento y gestión de datos ajustados a las necesidades de cada empresa. </a:t>
            </a: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3459" y="1656810"/>
            <a:ext cx="5268541" cy="3172767"/>
          </a:xfrm>
          <a:prstGeom prst="rect">
            <a:avLst/>
          </a:prstGeom>
        </p:spPr>
      </p:pic>
    </p:spTree>
    <p:extLst>
      <p:ext uri="{BB962C8B-B14F-4D97-AF65-F5344CB8AC3E}">
        <p14:creationId xmlns:p14="http://schemas.microsoft.com/office/powerpoint/2010/main" val="3618814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smtClean="0"/>
              <a:t>Nube Hibrida</a:t>
            </a:r>
            <a:endParaRPr lang="es-MX" b="1" dirty="0"/>
          </a:p>
        </p:txBody>
      </p:sp>
      <p:sp>
        <p:nvSpPr>
          <p:cNvPr id="3" name="Marcador de contenido 2"/>
          <p:cNvSpPr>
            <a:spLocks noGrp="1"/>
          </p:cNvSpPr>
          <p:nvPr>
            <p:ph idx="1"/>
          </p:nvPr>
        </p:nvSpPr>
        <p:spPr>
          <a:xfrm>
            <a:off x="838200" y="1825625"/>
            <a:ext cx="6206544" cy="4351338"/>
          </a:xfrm>
        </p:spPr>
        <p:txBody>
          <a:bodyPr>
            <a:normAutofit/>
          </a:bodyPr>
          <a:lstStyle/>
          <a:p>
            <a:r>
              <a:rPr lang="es-MX" dirty="0"/>
              <a:t>Las nubes híbridas consisten en combinar las aplicaciones locales con las de la nube pública. Se puede ver también como aplicación privada que se ve aumentada con los servicios de Cloud Computing y la infraestructura. Esto permite a una empresa mantener el control de sus principales aplicaciones, al tiempo de aprovechar el Cloud Computing en los lugares donde tenga sentido.</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4744" y="1664930"/>
            <a:ext cx="5005998" cy="3282376"/>
          </a:xfrm>
          <a:prstGeom prst="rect">
            <a:avLst/>
          </a:prstGeom>
        </p:spPr>
      </p:pic>
    </p:spTree>
    <p:extLst>
      <p:ext uri="{BB962C8B-B14F-4D97-AF65-F5344CB8AC3E}">
        <p14:creationId xmlns:p14="http://schemas.microsoft.com/office/powerpoint/2010/main" val="3212899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smtClean="0"/>
              <a:t>Seguridad en la Nube</a:t>
            </a:r>
            <a:r>
              <a:rPr lang="es-MX" dirty="0"/>
              <a:t/>
            </a:r>
            <a:br>
              <a:rPr lang="es-MX" dirty="0"/>
            </a:br>
            <a:endParaRPr lang="es-MX" dirty="0"/>
          </a:p>
        </p:txBody>
      </p:sp>
      <p:sp>
        <p:nvSpPr>
          <p:cNvPr id="3" name="Marcador de contenido 2"/>
          <p:cNvSpPr>
            <a:spLocks noGrp="1"/>
          </p:cNvSpPr>
          <p:nvPr>
            <p:ph idx="1"/>
          </p:nvPr>
        </p:nvSpPr>
        <p:spPr/>
        <p:txBody>
          <a:bodyPr/>
          <a:lstStyle/>
          <a:p>
            <a:r>
              <a:rPr lang="es-MX" dirty="0"/>
              <a:t>   La promesa de la Nube se sustenta en los ahorros tanto en infraestructura, como en los recursos necesarios para su administración. </a:t>
            </a:r>
            <a:r>
              <a:rPr lang="es-MX" dirty="0" smtClean="0"/>
              <a:t>Desde </a:t>
            </a:r>
            <a:r>
              <a:rPr lang="es-MX" dirty="0"/>
              <a:t>el punto de vista de la </a:t>
            </a:r>
            <a:r>
              <a:rPr lang="es-MX" dirty="0" smtClean="0"/>
              <a:t>seguridad,</a:t>
            </a:r>
            <a:r>
              <a:rPr lang="es-MX" dirty="0"/>
              <a:t> también presenta ventajas cuando se piensa en la posibilidad de contar con varios sistemas redundantes en diferentes lugares geográficos</a:t>
            </a:r>
            <a:r>
              <a:rPr lang="es-MX" dirty="0" smtClean="0"/>
              <a:t>.</a:t>
            </a:r>
          </a:p>
          <a:p>
            <a:endParaRPr lang="es-MX" dirty="0"/>
          </a:p>
          <a:p>
            <a:r>
              <a:rPr lang="es-MX" dirty="0" smtClean="0"/>
              <a:t> </a:t>
            </a:r>
            <a:r>
              <a:rPr lang="es-MX" dirty="0"/>
              <a:t>Esto incrementa sensiblemente la disponibilidad de los sistemas y los datos y asegura el acceso a las aplicaciones y a la información”.</a:t>
            </a:r>
          </a:p>
        </p:txBody>
      </p:sp>
    </p:spTree>
    <p:extLst>
      <p:ext uri="{BB962C8B-B14F-4D97-AF65-F5344CB8AC3E}">
        <p14:creationId xmlns:p14="http://schemas.microsoft.com/office/powerpoint/2010/main" val="1027669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r>
              <a:rPr lang="es-MX" dirty="0"/>
              <a:t>Pero la seguridad es a la vez una de las principales barreras para la adopción de esta tecnología. Cómo proteger la confidencialidad de los datos que se alojan en la Nube y la confianza que las empresas deben depositar en los proveedores de tecnologías </a:t>
            </a:r>
            <a:r>
              <a:rPr lang="es-MX" dirty="0" err="1"/>
              <a:t>cloud</a:t>
            </a:r>
            <a:r>
              <a:rPr lang="es-MX" dirty="0"/>
              <a:t> son los principales problemas que se presentan. </a:t>
            </a: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15006" y="3812147"/>
            <a:ext cx="3961988" cy="3045853"/>
          </a:xfrm>
          <a:prstGeom prst="rect">
            <a:avLst/>
          </a:prstGeom>
        </p:spPr>
      </p:pic>
    </p:spTree>
    <p:extLst>
      <p:ext uri="{BB962C8B-B14F-4D97-AF65-F5344CB8AC3E}">
        <p14:creationId xmlns:p14="http://schemas.microsoft.com/office/powerpoint/2010/main" val="3657836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r>
              <a:rPr lang="es-MX" dirty="0" smtClean="0"/>
              <a:t>Si </a:t>
            </a:r>
            <a:r>
              <a:rPr lang="es-MX" dirty="0"/>
              <a:t>bien están protegidos por contratos legales estrictos, hay negocios en los que la pérdida o compromiso de los datos implica la pérdida del negocio mismo, por más compensación monetaria que </a:t>
            </a:r>
            <a:r>
              <a:rPr lang="es-MX" dirty="0" smtClean="0"/>
              <a:t>exista.</a:t>
            </a:r>
          </a:p>
          <a:p>
            <a:endParaRPr lang="es-MX" dirty="0"/>
          </a:p>
          <a:p>
            <a:r>
              <a:rPr lang="es-MX" dirty="0" smtClean="0"/>
              <a:t> </a:t>
            </a:r>
            <a:r>
              <a:rPr lang="es-MX" dirty="0"/>
              <a:t>Más allá de todo lo que prometen los proveedores respecto a la seguridad de estos servicios, en última instancia al responsable de tomar la decisión sólo le queda confiar.</a:t>
            </a:r>
          </a:p>
        </p:txBody>
      </p:sp>
    </p:spTree>
    <p:extLst>
      <p:ext uri="{BB962C8B-B14F-4D97-AF65-F5344CB8AC3E}">
        <p14:creationId xmlns:p14="http://schemas.microsoft.com/office/powerpoint/2010/main" val="4045580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smtClean="0"/>
              <a:t>El Futuro de la Nube</a:t>
            </a:r>
            <a:endParaRPr lang="es-MX" b="1" dirty="0"/>
          </a:p>
        </p:txBody>
      </p:sp>
      <p:sp>
        <p:nvSpPr>
          <p:cNvPr id="3" name="Marcador de contenido 2"/>
          <p:cNvSpPr>
            <a:spLocks noGrp="1"/>
          </p:cNvSpPr>
          <p:nvPr>
            <p:ph idx="1"/>
          </p:nvPr>
        </p:nvSpPr>
        <p:spPr/>
        <p:txBody>
          <a:bodyPr/>
          <a:lstStyle/>
          <a:p>
            <a:r>
              <a:rPr lang="es-MX" dirty="0"/>
              <a:t>La nube se ha coronado en los últimos años como el recurso indispensable de empresas y usuarios, donde disponer en todo momento de datos y coordinar trabajos en tiempo real es clave, sin embargo, su éxito puede estar condenado por el ancho de banda</a:t>
            </a:r>
            <a:r>
              <a:rPr lang="es-MX" dirty="0" smtClean="0"/>
              <a:t>.</a:t>
            </a:r>
          </a:p>
          <a:p>
            <a:endParaRPr lang="es-MX" dirty="0" smtClean="0"/>
          </a:p>
          <a:p>
            <a:r>
              <a:rPr lang="es-MX" dirty="0" smtClean="0"/>
              <a:t>¿Qué </a:t>
            </a:r>
            <a:r>
              <a:rPr lang="es-MX" dirty="0"/>
              <a:t>hacer ante la insuficiencia de la nube? emplear la niebla.</a:t>
            </a:r>
          </a:p>
          <a:p>
            <a:endParaRPr lang="es-MX" dirty="0"/>
          </a:p>
        </p:txBody>
      </p:sp>
    </p:spTree>
    <p:extLst>
      <p:ext uri="{BB962C8B-B14F-4D97-AF65-F5344CB8AC3E}">
        <p14:creationId xmlns:p14="http://schemas.microsoft.com/office/powerpoint/2010/main" val="245140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smtClean="0"/>
              <a:t>¿Qué </a:t>
            </a:r>
            <a:r>
              <a:rPr lang="es-MX" b="1" dirty="0"/>
              <a:t>es la niebla? </a:t>
            </a:r>
          </a:p>
        </p:txBody>
      </p:sp>
      <p:sp>
        <p:nvSpPr>
          <p:cNvPr id="3" name="Marcador de contenido 2"/>
          <p:cNvSpPr>
            <a:spLocks noGrp="1"/>
          </p:cNvSpPr>
          <p:nvPr>
            <p:ph idx="1"/>
          </p:nvPr>
        </p:nvSpPr>
        <p:spPr/>
        <p:txBody>
          <a:bodyPr>
            <a:normAutofit lnSpcReduction="10000"/>
          </a:bodyPr>
          <a:lstStyle/>
          <a:p>
            <a:r>
              <a:rPr lang="es-MX" dirty="0"/>
              <a:t> Aunque la idea que desarrolla ambos sistemas es parecida, el concepto es completamente diferente</a:t>
            </a:r>
            <a:r>
              <a:rPr lang="es-MX" dirty="0" smtClean="0"/>
              <a:t>.</a:t>
            </a:r>
          </a:p>
          <a:p>
            <a:endParaRPr lang="es-MX" dirty="0"/>
          </a:p>
          <a:p>
            <a:r>
              <a:rPr lang="es-MX" dirty="0"/>
              <a:t>El concepto de la nube recuerda a un sistema de conexión puntual que se hace con los equipos a través de Internet, hasta llegar a una carpeta imaginaria que está lejana en un lugar remoto. Sin embargo, la clave de la niebla es conectar todos los dispositivos inteligentes que el usuario tenga a mano para, a través de éstos, formar un sistema de computación que permita  la edición y acceso a documentos de forma coordinada y online, sin necesidad de depender de una rápida conexión móvil para conectar con la nube.</a:t>
            </a:r>
          </a:p>
          <a:p>
            <a:endParaRPr lang="es-MX" dirty="0"/>
          </a:p>
        </p:txBody>
      </p:sp>
    </p:spTree>
    <p:extLst>
      <p:ext uri="{BB962C8B-B14F-4D97-AF65-F5344CB8AC3E}">
        <p14:creationId xmlns:p14="http://schemas.microsoft.com/office/powerpoint/2010/main" val="26921551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515155"/>
            <a:ext cx="10515600" cy="5661808"/>
          </a:xfrm>
        </p:spPr>
        <p:txBody>
          <a:bodyPr/>
          <a:lstStyle/>
          <a:p>
            <a:r>
              <a:rPr lang="es-MX" dirty="0"/>
              <a:t>La niebla proporciona datos, computación, almacenamiento y servicios de aplicaciones a los usuarios finales. Las características distintivas de niebla son su proximidad a una densa distribución geográfica, así como su apoyo a la movilidad de los usuarios finales. Los servicios están alojados en el borde de la red o incluso dispositivos finales, como puntos de acceso</a:t>
            </a:r>
            <a:r>
              <a:rPr lang="es-MX" dirty="0" smtClean="0"/>
              <a:t>.</a:t>
            </a:r>
            <a:endParaRPr lang="es-MX" dirty="0"/>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9424" y="3219719"/>
            <a:ext cx="6613152" cy="3110248"/>
          </a:xfrm>
          <a:prstGeom prst="rect">
            <a:avLst/>
          </a:prstGeom>
        </p:spPr>
      </p:pic>
    </p:spTree>
    <p:extLst>
      <p:ext uri="{BB962C8B-B14F-4D97-AF65-F5344CB8AC3E}">
        <p14:creationId xmlns:p14="http://schemas.microsoft.com/office/powerpoint/2010/main" val="1673740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1" dirty="0" smtClean="0"/>
              <a:t>Resumen</a:t>
            </a:r>
            <a:endParaRPr lang="es-MX" b="1" dirty="0"/>
          </a:p>
        </p:txBody>
      </p:sp>
      <p:sp>
        <p:nvSpPr>
          <p:cNvPr id="3" name="Marcador de contenido 2"/>
          <p:cNvSpPr>
            <a:spLocks noGrp="1"/>
          </p:cNvSpPr>
          <p:nvPr>
            <p:ph idx="1"/>
          </p:nvPr>
        </p:nvSpPr>
        <p:spPr/>
        <p:txBody>
          <a:bodyPr>
            <a:normAutofit/>
          </a:bodyPr>
          <a:lstStyle/>
          <a:p>
            <a:r>
              <a:rPr lang="es-MX" dirty="0" smtClean="0"/>
              <a:t>Existen tecnologías que nos ayudan a mantener nuestra información accesible desde cualquier parte del mundo, para cada necesidad existen distintos tipos de almacenamientos ya sea privados, públicos o híbridos. </a:t>
            </a:r>
          </a:p>
          <a:p>
            <a:endParaRPr lang="es-MX" dirty="0"/>
          </a:p>
          <a:p>
            <a:r>
              <a:rPr lang="es-MX" dirty="0" smtClean="0"/>
              <a:t>La seguridad es uno de los motivos por el cual en ocasiones se duda de usar este tipo de tecnologías, pero se puede contar con métodos para proteger nuestra información y estos son proporcionados por la empresa que elijamos para nuestra necesidad.</a:t>
            </a:r>
          </a:p>
        </p:txBody>
      </p:sp>
    </p:spTree>
    <p:extLst>
      <p:ext uri="{BB962C8B-B14F-4D97-AF65-F5344CB8AC3E}">
        <p14:creationId xmlns:p14="http://schemas.microsoft.com/office/powerpoint/2010/main" val="29358691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TotalTime>
  <Words>764</Words>
  <Application>Microsoft Office PowerPoint</Application>
  <PresentationFormat>Panorámica</PresentationFormat>
  <Paragraphs>49</Paragraphs>
  <Slides>16</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16</vt:i4>
      </vt:variant>
    </vt:vector>
  </HeadingPairs>
  <TitlesOfParts>
    <vt:vector size="20" baseType="lpstr">
      <vt:lpstr>Arial</vt:lpstr>
      <vt:lpstr>Calibri</vt:lpstr>
      <vt:lpstr>Calibri Light</vt:lpstr>
      <vt:lpstr>Tema de Office</vt:lpstr>
      <vt:lpstr>¿Qué es la nube? </vt:lpstr>
      <vt:lpstr>¿Qué es la nube? </vt:lpstr>
      <vt:lpstr>Presentación de PowerPoint</vt:lpstr>
      <vt:lpstr>¿Cuándo se está usando la nube? </vt:lpstr>
      <vt:lpstr>Presentación de PowerPoint</vt:lpstr>
      <vt:lpstr>Presentación de PowerPoint</vt:lpstr>
      <vt:lpstr>Nube Privada</vt:lpstr>
      <vt:lpstr>Nube Publica</vt:lpstr>
      <vt:lpstr>Nube Hibrida</vt:lpstr>
      <vt:lpstr>Seguridad en la Nube </vt:lpstr>
      <vt:lpstr>Presentación de PowerPoint</vt:lpstr>
      <vt:lpstr>Presentación de PowerPoint</vt:lpstr>
      <vt:lpstr>El Futuro de la Nube</vt:lpstr>
      <vt:lpstr>¿Qué es la niebla? </vt:lpstr>
      <vt:lpstr>Presentación de PowerPoint</vt:lpstr>
      <vt:lpstr>Resumen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¿Qué es la nube?</dc:title>
  <dc:creator>Yessi</dc:creator>
  <cp:lastModifiedBy>Yessi</cp:lastModifiedBy>
  <cp:revision>8</cp:revision>
  <dcterms:created xsi:type="dcterms:W3CDTF">2014-09-17T04:27:02Z</dcterms:created>
  <dcterms:modified xsi:type="dcterms:W3CDTF">2014-09-17T05:47:51Z</dcterms:modified>
</cp:coreProperties>
</file>